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
  </p:notesMasterIdLst>
  <p:sldIdLst>
    <p:sldId id="256" r:id="rId2"/>
    <p:sldId id="258" r:id="rId3"/>
    <p:sldId id="259" r:id="rId4"/>
    <p:sldId id="260" r:id="rId5"/>
    <p:sldId id="261" r:id="rId6"/>
    <p:sldId id="262" r:id="rId7"/>
    <p:sldId id="263" r:id="rId8"/>
    <p:sldId id="264" r:id="rId9"/>
    <p:sldId id="265" r:id="rId1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FF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7" d="100"/>
          <a:sy n="107" d="100"/>
        </p:scale>
        <p:origin x="-84" y="-10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1DFDE99-98C3-49CB-B787-596A4E356320}" type="datetimeFigureOut">
              <a:rPr lang="en-US" smtClean="0"/>
              <a:t>12/15/2010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36BB53D-DAB3-4A8B-93AC-EE977D2E235F}" type="slidenum">
              <a:rPr lang="en-US" smtClean="0"/>
              <a:t>‹#›</a:t>
            </a:fld>
            <a:endParaRPr lang="en-US"/>
          </a:p>
        </p:txBody>
      </p:sp>
    </p:spTree>
    <p:extLst>
      <p:ext uri="{BB962C8B-B14F-4D97-AF65-F5344CB8AC3E}">
        <p14:creationId xmlns:p14="http://schemas.microsoft.com/office/powerpoint/2010/main" val="18087205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36BB53D-DAB3-4A8B-93AC-EE977D2E235F}" type="slidenum">
              <a:rPr lang="en-US" smtClean="0"/>
              <a:t>1</a:t>
            </a:fld>
            <a:endParaRPr lang="en-US"/>
          </a:p>
        </p:txBody>
      </p:sp>
    </p:spTree>
    <p:extLst>
      <p:ext uri="{BB962C8B-B14F-4D97-AF65-F5344CB8AC3E}">
        <p14:creationId xmlns:p14="http://schemas.microsoft.com/office/powerpoint/2010/main" val="38113724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36BB53D-DAB3-4A8B-93AC-EE977D2E235F}" type="slidenum">
              <a:rPr lang="en-US" smtClean="0"/>
              <a:t>2</a:t>
            </a:fld>
            <a:endParaRPr lang="en-US"/>
          </a:p>
        </p:txBody>
      </p:sp>
    </p:spTree>
    <p:extLst>
      <p:ext uri="{BB962C8B-B14F-4D97-AF65-F5344CB8AC3E}">
        <p14:creationId xmlns:p14="http://schemas.microsoft.com/office/powerpoint/2010/main" val="355554501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36BB53D-DAB3-4A8B-93AC-EE977D2E235F}" type="slidenum">
              <a:rPr lang="en-US" smtClean="0"/>
              <a:t>3</a:t>
            </a:fld>
            <a:endParaRPr lang="en-US"/>
          </a:p>
        </p:txBody>
      </p:sp>
    </p:spTree>
    <p:extLst>
      <p:ext uri="{BB962C8B-B14F-4D97-AF65-F5344CB8AC3E}">
        <p14:creationId xmlns:p14="http://schemas.microsoft.com/office/powerpoint/2010/main" val="6480950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36BB53D-DAB3-4A8B-93AC-EE977D2E235F}" type="slidenum">
              <a:rPr lang="en-US" smtClean="0"/>
              <a:t>4</a:t>
            </a:fld>
            <a:endParaRPr lang="en-US"/>
          </a:p>
        </p:txBody>
      </p:sp>
    </p:spTree>
    <p:extLst>
      <p:ext uri="{BB962C8B-B14F-4D97-AF65-F5344CB8AC3E}">
        <p14:creationId xmlns:p14="http://schemas.microsoft.com/office/powerpoint/2010/main" val="26137897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36BB53D-DAB3-4A8B-93AC-EE977D2E235F}" type="slidenum">
              <a:rPr lang="en-US" smtClean="0"/>
              <a:t>5</a:t>
            </a:fld>
            <a:endParaRPr lang="en-US"/>
          </a:p>
        </p:txBody>
      </p:sp>
    </p:spTree>
    <p:extLst>
      <p:ext uri="{BB962C8B-B14F-4D97-AF65-F5344CB8AC3E}">
        <p14:creationId xmlns:p14="http://schemas.microsoft.com/office/powerpoint/2010/main" val="353530785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36BB53D-DAB3-4A8B-93AC-EE977D2E235F}" type="slidenum">
              <a:rPr lang="en-US" smtClean="0"/>
              <a:t>6</a:t>
            </a:fld>
            <a:endParaRPr lang="en-US"/>
          </a:p>
        </p:txBody>
      </p:sp>
    </p:spTree>
    <p:extLst>
      <p:ext uri="{BB962C8B-B14F-4D97-AF65-F5344CB8AC3E}">
        <p14:creationId xmlns:p14="http://schemas.microsoft.com/office/powerpoint/2010/main" val="325336407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36BB53D-DAB3-4A8B-93AC-EE977D2E235F}" type="slidenum">
              <a:rPr lang="en-US" smtClean="0"/>
              <a:t>7</a:t>
            </a:fld>
            <a:endParaRPr lang="en-US"/>
          </a:p>
        </p:txBody>
      </p:sp>
    </p:spTree>
    <p:extLst>
      <p:ext uri="{BB962C8B-B14F-4D97-AF65-F5344CB8AC3E}">
        <p14:creationId xmlns:p14="http://schemas.microsoft.com/office/powerpoint/2010/main" val="26292477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36BB53D-DAB3-4A8B-93AC-EE977D2E235F}" type="slidenum">
              <a:rPr lang="en-US" smtClean="0"/>
              <a:t>8</a:t>
            </a:fld>
            <a:endParaRPr lang="en-US"/>
          </a:p>
        </p:txBody>
      </p:sp>
    </p:spTree>
    <p:extLst>
      <p:ext uri="{BB962C8B-B14F-4D97-AF65-F5344CB8AC3E}">
        <p14:creationId xmlns:p14="http://schemas.microsoft.com/office/powerpoint/2010/main" val="11044297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36BB53D-DAB3-4A8B-93AC-EE977D2E235F}" type="slidenum">
              <a:rPr lang="en-US" smtClean="0"/>
              <a:t>9</a:t>
            </a:fld>
            <a:endParaRPr lang="en-US"/>
          </a:p>
        </p:txBody>
      </p:sp>
    </p:spTree>
    <p:extLst>
      <p:ext uri="{BB962C8B-B14F-4D97-AF65-F5344CB8AC3E}">
        <p14:creationId xmlns:p14="http://schemas.microsoft.com/office/powerpoint/2010/main" val="171862948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2.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3.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4.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5.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6.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7.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8.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9.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0.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_rels/slideLayout1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slideMaster" Target="../slideMasters/slideMaster1.xml"/><Relationship Id="rId1" Type="http://schemas.openxmlformats.org/officeDocument/2006/relationships/audio" Target="../media/audio1.wav"/></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EB9ABE77-C734-4F3E-BE6F-490B808A126F}" type="datetimeFigureOut">
              <a:rPr lang="en-US" smtClean="0"/>
              <a:t>12/15/2010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F9B894F-1456-48FC-BC7D-450F584260C9}" type="slidenum">
              <a:rPr lang="en-US" smtClean="0"/>
              <a:t>‹#›</a:t>
            </a:fld>
            <a:endParaRPr lang="en-US"/>
          </a:p>
        </p:txBody>
      </p:sp>
    </p:spTree>
    <p:extLst>
      <p:ext uri="{BB962C8B-B14F-4D97-AF65-F5344CB8AC3E}">
        <p14:creationId xmlns:p14="http://schemas.microsoft.com/office/powerpoint/2010/main" val="613279213"/>
      </p:ext>
    </p:extLst>
  </p:cSld>
  <p:clrMapOvr>
    <a:masterClrMapping/>
  </p:clrMapOvr>
  <mc:AlternateContent xmlns:mc="http://schemas.openxmlformats.org/markup-compatibility/2006" xmlns:p14="http://schemas.microsoft.com/office/powerpoint/2010/main">
    <mc:Choice Requires="p14">
      <p:transition spd="slow" p14:dur="1400">
        <p14:ripple/>
        <p:sndAc>
          <p:stSnd>
            <p:snd r:embed="rId1" name="wind.wav"/>
          </p:stSnd>
        </p:sndAc>
      </p:transition>
    </mc:Choice>
    <mc:Fallback xmlns="">
      <p:transition spd="slow">
        <p:fade/>
        <p:sndAc>
          <p:stSnd>
            <p:snd r:embed="rId3" name="wind.wav"/>
          </p:stSnd>
        </p:sndAc>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B9ABE77-C734-4F3E-BE6F-490B808A126F}" type="datetimeFigureOut">
              <a:rPr lang="en-US" smtClean="0"/>
              <a:t>12/15/2010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F9B894F-1456-48FC-BC7D-450F584260C9}" type="slidenum">
              <a:rPr lang="en-US" smtClean="0"/>
              <a:t>‹#›</a:t>
            </a:fld>
            <a:endParaRPr lang="en-US"/>
          </a:p>
        </p:txBody>
      </p:sp>
    </p:spTree>
    <p:extLst>
      <p:ext uri="{BB962C8B-B14F-4D97-AF65-F5344CB8AC3E}">
        <p14:creationId xmlns:p14="http://schemas.microsoft.com/office/powerpoint/2010/main" val="760443491"/>
      </p:ext>
    </p:extLst>
  </p:cSld>
  <p:clrMapOvr>
    <a:masterClrMapping/>
  </p:clrMapOvr>
  <mc:AlternateContent xmlns:mc="http://schemas.openxmlformats.org/markup-compatibility/2006" xmlns:p14="http://schemas.microsoft.com/office/powerpoint/2010/main">
    <mc:Choice Requires="p14">
      <p:transition spd="slow" p14:dur="1400">
        <p14:ripple/>
        <p:sndAc>
          <p:stSnd>
            <p:snd r:embed="rId1" name="wind.wav"/>
          </p:stSnd>
        </p:sndAc>
      </p:transition>
    </mc:Choice>
    <mc:Fallback xmlns="">
      <p:transition spd="slow">
        <p:fade/>
        <p:sndAc>
          <p:stSnd>
            <p:snd r:embed="rId3" name="wind.wav"/>
          </p:stSnd>
        </p:sndAc>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B9ABE77-C734-4F3E-BE6F-490B808A126F}" type="datetimeFigureOut">
              <a:rPr lang="en-US" smtClean="0"/>
              <a:t>12/15/2010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F9B894F-1456-48FC-BC7D-450F584260C9}" type="slidenum">
              <a:rPr lang="en-US" smtClean="0"/>
              <a:t>‹#›</a:t>
            </a:fld>
            <a:endParaRPr lang="en-US"/>
          </a:p>
        </p:txBody>
      </p:sp>
    </p:spTree>
    <p:extLst>
      <p:ext uri="{BB962C8B-B14F-4D97-AF65-F5344CB8AC3E}">
        <p14:creationId xmlns:p14="http://schemas.microsoft.com/office/powerpoint/2010/main" val="3238713457"/>
      </p:ext>
    </p:extLst>
  </p:cSld>
  <p:clrMapOvr>
    <a:masterClrMapping/>
  </p:clrMapOvr>
  <mc:AlternateContent xmlns:mc="http://schemas.openxmlformats.org/markup-compatibility/2006" xmlns:p14="http://schemas.microsoft.com/office/powerpoint/2010/main">
    <mc:Choice Requires="p14">
      <p:transition spd="slow" p14:dur="1400">
        <p14:ripple/>
        <p:sndAc>
          <p:stSnd>
            <p:snd r:embed="rId1" name="wind.wav"/>
          </p:stSnd>
        </p:sndAc>
      </p:transition>
    </mc:Choice>
    <mc:Fallback xmlns="">
      <p:transition spd="slow">
        <p:fade/>
        <p:sndAc>
          <p:stSnd>
            <p:snd r:embed="rId3" name="wind.wav"/>
          </p:stSnd>
        </p:sndAc>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EB9ABE77-C734-4F3E-BE6F-490B808A126F}" type="datetimeFigureOut">
              <a:rPr lang="en-US" smtClean="0"/>
              <a:t>12/15/2010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F9B894F-1456-48FC-BC7D-450F584260C9}" type="slidenum">
              <a:rPr lang="en-US" smtClean="0"/>
              <a:t>‹#›</a:t>
            </a:fld>
            <a:endParaRPr lang="en-US"/>
          </a:p>
        </p:txBody>
      </p:sp>
    </p:spTree>
    <p:extLst>
      <p:ext uri="{BB962C8B-B14F-4D97-AF65-F5344CB8AC3E}">
        <p14:creationId xmlns:p14="http://schemas.microsoft.com/office/powerpoint/2010/main" val="1310119879"/>
      </p:ext>
    </p:extLst>
  </p:cSld>
  <p:clrMapOvr>
    <a:masterClrMapping/>
  </p:clrMapOvr>
  <mc:AlternateContent xmlns:mc="http://schemas.openxmlformats.org/markup-compatibility/2006" xmlns:p14="http://schemas.microsoft.com/office/powerpoint/2010/main">
    <mc:Choice Requires="p14">
      <p:transition spd="slow" p14:dur="1400">
        <p14:ripple/>
        <p:sndAc>
          <p:stSnd>
            <p:snd r:embed="rId1" name="wind.wav"/>
          </p:stSnd>
        </p:sndAc>
      </p:transition>
    </mc:Choice>
    <mc:Fallback xmlns="">
      <p:transition spd="slow">
        <p:fade/>
        <p:sndAc>
          <p:stSnd>
            <p:snd r:embed="rId3" name="wind.wav"/>
          </p:stSnd>
        </p:sndAc>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EB9ABE77-C734-4F3E-BE6F-490B808A126F}" type="datetimeFigureOut">
              <a:rPr lang="en-US" smtClean="0"/>
              <a:t>12/15/2010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F9B894F-1456-48FC-BC7D-450F584260C9}" type="slidenum">
              <a:rPr lang="en-US" smtClean="0"/>
              <a:t>‹#›</a:t>
            </a:fld>
            <a:endParaRPr lang="en-US"/>
          </a:p>
        </p:txBody>
      </p:sp>
    </p:spTree>
    <p:extLst>
      <p:ext uri="{BB962C8B-B14F-4D97-AF65-F5344CB8AC3E}">
        <p14:creationId xmlns:p14="http://schemas.microsoft.com/office/powerpoint/2010/main" val="2639227226"/>
      </p:ext>
    </p:extLst>
  </p:cSld>
  <p:clrMapOvr>
    <a:masterClrMapping/>
  </p:clrMapOvr>
  <mc:AlternateContent xmlns:mc="http://schemas.openxmlformats.org/markup-compatibility/2006" xmlns:p14="http://schemas.microsoft.com/office/powerpoint/2010/main">
    <mc:Choice Requires="p14">
      <p:transition spd="slow" p14:dur="1400">
        <p14:ripple/>
        <p:sndAc>
          <p:stSnd>
            <p:snd r:embed="rId1" name="wind.wav"/>
          </p:stSnd>
        </p:sndAc>
      </p:transition>
    </mc:Choice>
    <mc:Fallback xmlns="">
      <p:transition spd="slow">
        <p:fade/>
        <p:sndAc>
          <p:stSnd>
            <p:snd r:embed="rId3" name="wind.wav"/>
          </p:stSnd>
        </p:sndAc>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EB9ABE77-C734-4F3E-BE6F-490B808A126F}" type="datetimeFigureOut">
              <a:rPr lang="en-US" smtClean="0"/>
              <a:t>12/15/2010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F9B894F-1456-48FC-BC7D-450F584260C9}" type="slidenum">
              <a:rPr lang="en-US" smtClean="0"/>
              <a:t>‹#›</a:t>
            </a:fld>
            <a:endParaRPr lang="en-US"/>
          </a:p>
        </p:txBody>
      </p:sp>
    </p:spTree>
    <p:extLst>
      <p:ext uri="{BB962C8B-B14F-4D97-AF65-F5344CB8AC3E}">
        <p14:creationId xmlns:p14="http://schemas.microsoft.com/office/powerpoint/2010/main" val="1462921514"/>
      </p:ext>
    </p:extLst>
  </p:cSld>
  <p:clrMapOvr>
    <a:masterClrMapping/>
  </p:clrMapOvr>
  <mc:AlternateContent xmlns:mc="http://schemas.openxmlformats.org/markup-compatibility/2006" xmlns:p14="http://schemas.microsoft.com/office/powerpoint/2010/main">
    <mc:Choice Requires="p14">
      <p:transition spd="slow" p14:dur="1400">
        <p14:ripple/>
        <p:sndAc>
          <p:stSnd>
            <p:snd r:embed="rId1" name="wind.wav"/>
          </p:stSnd>
        </p:sndAc>
      </p:transition>
    </mc:Choice>
    <mc:Fallback xmlns="">
      <p:transition spd="slow">
        <p:fade/>
        <p:sndAc>
          <p:stSnd>
            <p:snd r:embed="rId3" name="wind.wav"/>
          </p:stSnd>
        </p:sndAc>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B9ABE77-C734-4F3E-BE6F-490B808A126F}" type="datetimeFigureOut">
              <a:rPr lang="en-US" smtClean="0"/>
              <a:t>12/15/2010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F9B894F-1456-48FC-BC7D-450F584260C9}" type="slidenum">
              <a:rPr lang="en-US" smtClean="0"/>
              <a:t>‹#›</a:t>
            </a:fld>
            <a:endParaRPr lang="en-US"/>
          </a:p>
        </p:txBody>
      </p:sp>
    </p:spTree>
    <p:extLst>
      <p:ext uri="{BB962C8B-B14F-4D97-AF65-F5344CB8AC3E}">
        <p14:creationId xmlns:p14="http://schemas.microsoft.com/office/powerpoint/2010/main" val="364941196"/>
      </p:ext>
    </p:extLst>
  </p:cSld>
  <p:clrMapOvr>
    <a:masterClrMapping/>
  </p:clrMapOvr>
  <mc:AlternateContent xmlns:mc="http://schemas.openxmlformats.org/markup-compatibility/2006" xmlns:p14="http://schemas.microsoft.com/office/powerpoint/2010/main">
    <mc:Choice Requires="p14">
      <p:transition spd="slow" p14:dur="1400">
        <p14:ripple/>
        <p:sndAc>
          <p:stSnd>
            <p:snd r:embed="rId1" name="wind.wav"/>
          </p:stSnd>
        </p:sndAc>
      </p:transition>
    </mc:Choice>
    <mc:Fallback xmlns="">
      <p:transition spd="slow">
        <p:fade/>
        <p:sndAc>
          <p:stSnd>
            <p:snd r:embed="rId3" name="wind.wav"/>
          </p:stSnd>
        </p:sndAc>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B9ABE77-C734-4F3E-BE6F-490B808A126F}" type="datetimeFigureOut">
              <a:rPr lang="en-US" smtClean="0"/>
              <a:t>12/15/2010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F9B894F-1456-48FC-BC7D-450F584260C9}" type="slidenum">
              <a:rPr lang="en-US" smtClean="0"/>
              <a:t>‹#›</a:t>
            </a:fld>
            <a:endParaRPr lang="en-US"/>
          </a:p>
        </p:txBody>
      </p:sp>
    </p:spTree>
    <p:extLst>
      <p:ext uri="{BB962C8B-B14F-4D97-AF65-F5344CB8AC3E}">
        <p14:creationId xmlns:p14="http://schemas.microsoft.com/office/powerpoint/2010/main" val="2034285260"/>
      </p:ext>
    </p:extLst>
  </p:cSld>
  <p:clrMapOvr>
    <a:masterClrMapping/>
  </p:clrMapOvr>
  <mc:AlternateContent xmlns:mc="http://schemas.openxmlformats.org/markup-compatibility/2006" xmlns:p14="http://schemas.microsoft.com/office/powerpoint/2010/main">
    <mc:Choice Requires="p14">
      <p:transition spd="slow" p14:dur="1400">
        <p14:ripple/>
        <p:sndAc>
          <p:stSnd>
            <p:snd r:embed="rId1" name="wind.wav"/>
          </p:stSnd>
        </p:sndAc>
      </p:transition>
    </mc:Choice>
    <mc:Fallback xmlns="">
      <p:transition spd="slow">
        <p:fade/>
        <p:sndAc>
          <p:stSnd>
            <p:snd r:embed="rId3" name="wind.wav"/>
          </p:stSnd>
        </p:sndAc>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B9ABE77-C734-4F3E-BE6F-490B808A126F}" type="datetimeFigureOut">
              <a:rPr lang="en-US" smtClean="0"/>
              <a:t>12/15/2010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F9B894F-1456-48FC-BC7D-450F584260C9}" type="slidenum">
              <a:rPr lang="en-US" smtClean="0"/>
              <a:t>‹#›</a:t>
            </a:fld>
            <a:endParaRPr lang="en-US"/>
          </a:p>
        </p:txBody>
      </p:sp>
    </p:spTree>
    <p:extLst>
      <p:ext uri="{BB962C8B-B14F-4D97-AF65-F5344CB8AC3E}">
        <p14:creationId xmlns:p14="http://schemas.microsoft.com/office/powerpoint/2010/main" val="1749169262"/>
      </p:ext>
    </p:extLst>
  </p:cSld>
  <p:clrMapOvr>
    <a:masterClrMapping/>
  </p:clrMapOvr>
  <mc:AlternateContent xmlns:mc="http://schemas.openxmlformats.org/markup-compatibility/2006" xmlns:p14="http://schemas.microsoft.com/office/powerpoint/2010/main">
    <mc:Choice Requires="p14">
      <p:transition spd="slow" p14:dur="1400">
        <p14:ripple/>
        <p:sndAc>
          <p:stSnd>
            <p:snd r:embed="rId1" name="wind.wav"/>
          </p:stSnd>
        </p:sndAc>
      </p:transition>
    </mc:Choice>
    <mc:Fallback xmlns="">
      <p:transition spd="slow">
        <p:fade/>
        <p:sndAc>
          <p:stSnd>
            <p:snd r:embed="rId3" name="wind.wav"/>
          </p:stSnd>
        </p:sndAc>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B9ABE77-C734-4F3E-BE6F-490B808A126F}" type="datetimeFigureOut">
              <a:rPr lang="en-US" smtClean="0"/>
              <a:t>12/15/2010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F9B894F-1456-48FC-BC7D-450F584260C9}" type="slidenum">
              <a:rPr lang="en-US" smtClean="0"/>
              <a:t>‹#›</a:t>
            </a:fld>
            <a:endParaRPr lang="en-US"/>
          </a:p>
        </p:txBody>
      </p:sp>
    </p:spTree>
    <p:extLst>
      <p:ext uri="{BB962C8B-B14F-4D97-AF65-F5344CB8AC3E}">
        <p14:creationId xmlns:p14="http://schemas.microsoft.com/office/powerpoint/2010/main" val="2976744733"/>
      </p:ext>
    </p:extLst>
  </p:cSld>
  <p:clrMapOvr>
    <a:masterClrMapping/>
  </p:clrMapOvr>
  <mc:AlternateContent xmlns:mc="http://schemas.openxmlformats.org/markup-compatibility/2006" xmlns:p14="http://schemas.microsoft.com/office/powerpoint/2010/main">
    <mc:Choice Requires="p14">
      <p:transition spd="slow" p14:dur="1400">
        <p14:ripple/>
        <p:sndAc>
          <p:stSnd>
            <p:snd r:embed="rId1" name="wind.wav"/>
          </p:stSnd>
        </p:sndAc>
      </p:transition>
    </mc:Choice>
    <mc:Fallback xmlns="">
      <p:transition spd="slow">
        <p:fade/>
        <p:sndAc>
          <p:stSnd>
            <p:snd r:embed="rId3" name="wind.wav"/>
          </p:stSnd>
        </p:sndAc>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B9ABE77-C734-4F3E-BE6F-490B808A126F}" type="datetimeFigureOut">
              <a:rPr lang="en-US" smtClean="0"/>
              <a:t>12/15/2010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F9B894F-1456-48FC-BC7D-450F584260C9}" type="slidenum">
              <a:rPr lang="en-US" smtClean="0"/>
              <a:t>‹#›</a:t>
            </a:fld>
            <a:endParaRPr lang="en-US"/>
          </a:p>
        </p:txBody>
      </p:sp>
    </p:spTree>
    <p:extLst>
      <p:ext uri="{BB962C8B-B14F-4D97-AF65-F5344CB8AC3E}">
        <p14:creationId xmlns:p14="http://schemas.microsoft.com/office/powerpoint/2010/main" val="2603512633"/>
      </p:ext>
    </p:extLst>
  </p:cSld>
  <p:clrMapOvr>
    <a:masterClrMapping/>
  </p:clrMapOvr>
  <mc:AlternateContent xmlns:mc="http://schemas.openxmlformats.org/markup-compatibility/2006" xmlns:p14="http://schemas.microsoft.com/office/powerpoint/2010/main">
    <mc:Choice Requires="p14">
      <p:transition spd="slow" p14:dur="1400">
        <p14:ripple/>
        <p:sndAc>
          <p:stSnd>
            <p:snd r:embed="rId1" name="wind.wav"/>
          </p:stSnd>
        </p:sndAc>
      </p:transition>
    </mc:Choice>
    <mc:Fallback xmlns="">
      <p:transition spd="slow">
        <p:fade/>
        <p:sndAc>
          <p:stSnd>
            <p:snd r:embed="rId3" name="wind.wav"/>
          </p:stSnd>
        </p:sndAc>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audio" Target="../media/audio1.wav"/><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audio" Target="../media/audio1.wav"/></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B9ABE77-C734-4F3E-BE6F-490B808A126F}" type="datetimeFigureOut">
              <a:rPr lang="en-US" smtClean="0"/>
              <a:t>12/15/2010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F9B894F-1456-48FC-BC7D-450F584260C9}" type="slidenum">
              <a:rPr lang="en-US" smtClean="0"/>
              <a:t>‹#›</a:t>
            </a:fld>
            <a:endParaRPr lang="en-US"/>
          </a:p>
        </p:txBody>
      </p:sp>
    </p:spTree>
    <p:extLst>
      <p:ext uri="{BB962C8B-B14F-4D97-AF65-F5344CB8AC3E}">
        <p14:creationId xmlns:p14="http://schemas.microsoft.com/office/powerpoint/2010/main" val="3567631820"/>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400">
        <p14:ripple/>
        <p:sndAc>
          <p:stSnd>
            <p:snd r:embed="rId13" name="wind.wav"/>
          </p:stSnd>
        </p:sndAc>
      </p:transition>
    </mc:Choice>
    <mc:Fallback xmlns="">
      <p:transition spd="slow">
        <p:fade/>
        <p:sndAc>
          <p:stSnd>
            <p:snd r:embed="rId14" name="wind.wav"/>
          </p:stSnd>
        </p:sndAc>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2.wav"/><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audio" Target="../media/audio2.wav"/><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audio" Target="../media/audio3.wav"/><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audio" Target="../media/audio2.wav"/><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audio" Target="../media/audio3.wav"/><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audio" Target="../media/audio2.wav"/><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audio" Target="../media/audio3.wav"/><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audio" Target="../media/audio2.wav"/><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audio" Target="../media/audio4.wav"/><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il_fi" descr="04_0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3420" y="499370"/>
            <a:ext cx="8720053" cy="579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697246" y="762000"/>
            <a:ext cx="7772400" cy="1275455"/>
          </a:xfrm>
        </p:spPr>
        <p:txBody>
          <a:bodyPr/>
          <a:lstStyle/>
          <a:p>
            <a:r>
              <a:rPr lang="en-US" dirty="0">
                <a:latin typeface="Calligraph421 BT" pitchFamily="66" charset="0"/>
              </a:rPr>
              <a:t>The </a:t>
            </a:r>
            <a:r>
              <a:rPr lang="en-US" dirty="0">
                <a:solidFill>
                  <a:schemeClr val="accent6"/>
                </a:solidFill>
                <a:latin typeface="Calligraph421 BT" pitchFamily="66" charset="0"/>
              </a:rPr>
              <a:t>Copper</a:t>
            </a:r>
            <a:r>
              <a:rPr lang="en-US" dirty="0">
                <a:latin typeface="Calligraph421 BT" pitchFamily="66" charset="0"/>
              </a:rPr>
              <a:t> Shark</a:t>
            </a:r>
          </a:p>
        </p:txBody>
      </p:sp>
      <p:sp>
        <p:nvSpPr>
          <p:cNvPr id="3" name="Subtitle 2"/>
          <p:cNvSpPr>
            <a:spLocks noGrp="1"/>
          </p:cNvSpPr>
          <p:nvPr>
            <p:ph type="subTitle" idx="1"/>
          </p:nvPr>
        </p:nvSpPr>
        <p:spPr/>
        <p:txBody>
          <a:bodyPr/>
          <a:lstStyle/>
          <a:p>
            <a:r>
              <a:rPr lang="pl-PL" dirty="0"/>
              <a:t>Zachary Chwalik</a:t>
            </a:r>
          </a:p>
          <a:p>
            <a:r>
              <a:rPr lang="pl-PL" dirty="0"/>
              <a:t>12/7/10</a:t>
            </a:r>
          </a:p>
          <a:p>
            <a:r>
              <a:rPr lang="pl-PL" dirty="0"/>
              <a:t>Ms. Sorensen</a:t>
            </a:r>
          </a:p>
          <a:p>
            <a:endParaRPr lang="en-US" dirty="0"/>
          </a:p>
        </p:txBody>
      </p:sp>
    </p:spTree>
    <p:extLst>
      <p:ext uri="{BB962C8B-B14F-4D97-AF65-F5344CB8AC3E}">
        <p14:creationId xmlns:p14="http://schemas.microsoft.com/office/powerpoint/2010/main" val="3548863409"/>
      </p:ext>
    </p:extLst>
  </p:cSld>
  <p:clrMapOvr>
    <a:masterClrMapping/>
  </p:clrMapOvr>
  <mc:AlternateContent xmlns:mc="http://schemas.openxmlformats.org/markup-compatibility/2006" xmlns:p14="http://schemas.microsoft.com/office/powerpoint/2010/main">
    <mc:Choice Requires="p14">
      <p:transition spd="slow" p14:dur="4000">
        <p:fade/>
        <p:sndAc>
          <p:stSnd>
            <p:snd r:embed="rId3" name="under water sound 01.wav"/>
          </p:stSnd>
        </p:sndAc>
      </p:transition>
    </mc:Choice>
    <mc:Fallback xmlns="">
      <p:transition spd="slow">
        <p:fade/>
        <p:sndAc>
          <p:stSnd>
            <p:snd r:embed="rId5" name="under water sound 01.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Physical </a:t>
            </a:r>
            <a:r>
              <a:rPr lang="en-US" dirty="0"/>
              <a:t>Description</a:t>
            </a:r>
          </a:p>
        </p:txBody>
      </p:sp>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2000" y="1285875"/>
            <a:ext cx="7618413" cy="428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Content Placeholder 2"/>
          <p:cNvSpPr>
            <a:spLocks noGrp="1"/>
          </p:cNvSpPr>
          <p:nvPr>
            <p:ph idx="1"/>
          </p:nvPr>
        </p:nvSpPr>
        <p:spPr>
          <a:xfrm>
            <a:off x="381000" y="1219200"/>
            <a:ext cx="8534400" cy="5029200"/>
          </a:xfrm>
        </p:spPr>
        <p:txBody>
          <a:bodyPr>
            <a:normAutofit fontScale="92500" lnSpcReduction="10000"/>
          </a:bodyPr>
          <a:lstStyle/>
          <a:p>
            <a:r>
              <a:rPr lang="en-US" dirty="0" smtClean="0">
                <a:solidFill>
                  <a:schemeClr val="bg2">
                    <a:lumMod val="75000"/>
                  </a:schemeClr>
                </a:solidFill>
              </a:rPr>
              <a:t>can </a:t>
            </a:r>
            <a:r>
              <a:rPr lang="en-US" dirty="0">
                <a:solidFill>
                  <a:schemeClr val="bg2">
                    <a:lumMod val="75000"/>
                  </a:schemeClr>
                </a:solidFill>
              </a:rPr>
              <a:t>grow from 59 cm to 325 cm (11ft), but pups grow from 59 to 70 cm</a:t>
            </a:r>
            <a:r>
              <a:rPr lang="en-US" dirty="0" smtClean="0">
                <a:solidFill>
                  <a:schemeClr val="bg2">
                    <a:lumMod val="75000"/>
                  </a:schemeClr>
                </a:solidFill>
              </a:rPr>
              <a:t>.</a:t>
            </a:r>
          </a:p>
          <a:p>
            <a:r>
              <a:rPr lang="en-US" dirty="0" smtClean="0">
                <a:solidFill>
                  <a:schemeClr val="bg2">
                    <a:lumMod val="75000"/>
                  </a:schemeClr>
                </a:solidFill>
              </a:rPr>
              <a:t>gray </a:t>
            </a:r>
            <a:r>
              <a:rPr lang="en-US" dirty="0">
                <a:solidFill>
                  <a:schemeClr val="bg2">
                    <a:lumMod val="75000"/>
                  </a:schemeClr>
                </a:solidFill>
              </a:rPr>
              <a:t>to bronze in color on the dorsal side and mainly white on the ventral </a:t>
            </a:r>
            <a:r>
              <a:rPr lang="en-US" dirty="0" smtClean="0">
                <a:solidFill>
                  <a:schemeClr val="bg2">
                    <a:lumMod val="75000"/>
                  </a:schemeClr>
                </a:solidFill>
              </a:rPr>
              <a:t>side</a:t>
            </a:r>
          </a:p>
          <a:p>
            <a:r>
              <a:rPr lang="en-US" dirty="0" smtClean="0"/>
              <a:t>weigh </a:t>
            </a:r>
            <a:r>
              <a:rPr lang="en-US" dirty="0"/>
              <a:t>up to 305 kg and are extremely slow </a:t>
            </a:r>
            <a:r>
              <a:rPr lang="en-US" dirty="0" smtClean="0"/>
              <a:t>growing</a:t>
            </a:r>
          </a:p>
          <a:p>
            <a:r>
              <a:rPr lang="en-US" dirty="0" smtClean="0"/>
              <a:t>Copper </a:t>
            </a:r>
            <a:r>
              <a:rPr lang="en-US" dirty="0"/>
              <a:t>sharks reach maturity at the age of about 19 or </a:t>
            </a:r>
            <a:r>
              <a:rPr lang="en-US" dirty="0" smtClean="0"/>
              <a:t>20</a:t>
            </a:r>
          </a:p>
          <a:p>
            <a:r>
              <a:rPr lang="en-US" dirty="0" smtClean="0"/>
              <a:t>have </a:t>
            </a:r>
            <a:r>
              <a:rPr lang="en-US" dirty="0"/>
              <a:t>a slender, streamlined body with a slightly arched profile behind the head.  The snout is long and pointed.  The nostrils are preceded by low flaps of skin.</a:t>
            </a:r>
          </a:p>
        </p:txBody>
      </p:sp>
    </p:spTree>
    <p:extLst>
      <p:ext uri="{BB962C8B-B14F-4D97-AF65-F5344CB8AC3E}">
        <p14:creationId xmlns:p14="http://schemas.microsoft.com/office/powerpoint/2010/main" val="1739883705"/>
      </p:ext>
    </p:extLst>
  </p:cSld>
  <p:clrMapOvr>
    <a:masterClrMapping/>
  </p:clrMapOvr>
  <mc:AlternateContent xmlns:mc="http://schemas.openxmlformats.org/markup-compatibility/2006" xmlns:p14="http://schemas.microsoft.com/office/powerpoint/2010/main">
    <mc:Choice Requires="p14">
      <p:transition spd="slow" p14:dur="3000">
        <p14:ripple/>
        <p:sndAc>
          <p:stSnd>
            <p:snd r:embed="rId3" name="under water sound 01.wav"/>
          </p:stSnd>
        </p:sndAc>
      </p:transition>
    </mc:Choice>
    <mc:Fallback xmlns="">
      <p:transition spd="slow">
        <p:fade/>
        <p:sndAc>
          <p:stSnd>
            <p:snd r:embed="rId5" name="under water sound 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5800" y="1194786"/>
            <a:ext cx="7772400" cy="5019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p:txBody>
          <a:bodyPr/>
          <a:lstStyle/>
          <a:p>
            <a:r>
              <a:rPr lang="en-US" dirty="0"/>
              <a:t>Habitat</a:t>
            </a:r>
          </a:p>
        </p:txBody>
      </p:sp>
      <p:sp>
        <p:nvSpPr>
          <p:cNvPr id="3" name="Content Placeholder 2"/>
          <p:cNvSpPr>
            <a:spLocks noGrp="1"/>
          </p:cNvSpPr>
          <p:nvPr>
            <p:ph idx="1"/>
          </p:nvPr>
        </p:nvSpPr>
        <p:spPr>
          <a:xfrm>
            <a:off x="381000" y="1600200"/>
            <a:ext cx="8229600" cy="3809999"/>
          </a:xfrm>
        </p:spPr>
        <p:txBody>
          <a:bodyPr>
            <a:normAutofit fontScale="92500"/>
          </a:bodyPr>
          <a:lstStyle/>
          <a:p>
            <a:r>
              <a:rPr lang="en-US" dirty="0" smtClean="0">
                <a:solidFill>
                  <a:schemeClr val="bg2">
                    <a:lumMod val="40000"/>
                    <a:lumOff val="60000"/>
                  </a:schemeClr>
                </a:solidFill>
              </a:rPr>
              <a:t>can </a:t>
            </a:r>
            <a:r>
              <a:rPr lang="en-US" dirty="0">
                <a:solidFill>
                  <a:schemeClr val="bg2">
                    <a:lumMod val="40000"/>
                    <a:lumOff val="60000"/>
                  </a:schemeClr>
                </a:solidFill>
              </a:rPr>
              <a:t>be found in the Atlantic, Mediterranean Sea to the Morocco and Canary </a:t>
            </a:r>
            <a:r>
              <a:rPr lang="en-US" dirty="0" smtClean="0">
                <a:solidFill>
                  <a:schemeClr val="bg2">
                    <a:lumMod val="40000"/>
                    <a:lumOff val="60000"/>
                  </a:schemeClr>
                </a:solidFill>
              </a:rPr>
              <a:t>Island</a:t>
            </a:r>
          </a:p>
          <a:p>
            <a:r>
              <a:rPr lang="en-US" dirty="0" smtClean="0">
                <a:solidFill>
                  <a:schemeClr val="bg2">
                    <a:lumMod val="40000"/>
                    <a:lumOff val="60000"/>
                  </a:schemeClr>
                </a:solidFill>
              </a:rPr>
              <a:t>Main </a:t>
            </a:r>
            <a:r>
              <a:rPr lang="en-US" dirty="0">
                <a:solidFill>
                  <a:schemeClr val="bg2">
                    <a:lumMod val="40000"/>
                    <a:lumOff val="60000"/>
                  </a:schemeClr>
                </a:solidFill>
              </a:rPr>
              <a:t>oceans are the Indo-Pacific and the </a:t>
            </a:r>
            <a:r>
              <a:rPr lang="en-US" dirty="0" smtClean="0">
                <a:solidFill>
                  <a:schemeClr val="bg2">
                    <a:lumMod val="40000"/>
                    <a:lumOff val="60000"/>
                  </a:schemeClr>
                </a:solidFill>
              </a:rPr>
              <a:t>Atlantic</a:t>
            </a:r>
          </a:p>
          <a:p>
            <a:r>
              <a:rPr lang="en-US" dirty="0" smtClean="0"/>
              <a:t>commonly </a:t>
            </a:r>
            <a:r>
              <a:rPr lang="en-US" dirty="0"/>
              <a:t>enter very shallow water such as bays, shoals, and </a:t>
            </a:r>
            <a:r>
              <a:rPr lang="en-US" dirty="0" smtClean="0"/>
              <a:t>harbors</a:t>
            </a:r>
          </a:p>
          <a:p>
            <a:r>
              <a:rPr lang="en-US" dirty="0" smtClean="0"/>
              <a:t>likes </a:t>
            </a:r>
            <a:r>
              <a:rPr lang="en-US" dirty="0"/>
              <a:t>to swim in temperate rather than tropical waters in temperatures above 54 Fahrenheit.</a:t>
            </a:r>
          </a:p>
          <a:p>
            <a:endParaRPr lang="en-US" dirty="0"/>
          </a:p>
        </p:txBody>
      </p:sp>
    </p:spTree>
    <p:extLst>
      <p:ext uri="{BB962C8B-B14F-4D97-AF65-F5344CB8AC3E}">
        <p14:creationId xmlns:p14="http://schemas.microsoft.com/office/powerpoint/2010/main" val="1481937177"/>
      </p:ext>
    </p:extLst>
  </p:cSld>
  <p:clrMapOvr>
    <a:masterClrMapping/>
  </p:clrMapOvr>
  <mc:AlternateContent xmlns:mc="http://schemas.openxmlformats.org/markup-compatibility/2006" xmlns:p14="http://schemas.microsoft.com/office/powerpoint/2010/main">
    <mc:Choice Requires="p14">
      <p:transition spd="slow" p14:dur="9000">
        <p14:vortex dir="r"/>
        <p:sndAc>
          <p:stSnd>
            <p:snd r:embed="rId3" name="deep underwater sound MIX 01.wav"/>
          </p:stSnd>
        </p:sndAc>
      </p:transition>
    </mc:Choice>
    <mc:Fallback xmlns="">
      <p:transition spd="slow">
        <p:fade/>
        <p:sndAc>
          <p:stSnd>
            <p:snd r:embed="rId5" name="deep underwater sound MIX 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Predators</a:t>
            </a:r>
          </a:p>
        </p:txBody>
      </p:sp>
      <p:pic>
        <p:nvPicPr>
          <p:cNvPr id="307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400" y="1143000"/>
            <a:ext cx="8894485" cy="54101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Content Placeholder 2"/>
          <p:cNvSpPr>
            <a:spLocks noGrp="1"/>
          </p:cNvSpPr>
          <p:nvPr>
            <p:ph idx="1"/>
          </p:nvPr>
        </p:nvSpPr>
        <p:spPr>
          <a:xfrm>
            <a:off x="484842" y="1524000"/>
            <a:ext cx="8229600" cy="4525963"/>
          </a:xfrm>
        </p:spPr>
        <p:txBody>
          <a:bodyPr>
            <a:normAutofit/>
          </a:bodyPr>
          <a:lstStyle/>
          <a:p>
            <a:r>
              <a:rPr lang="en-US" dirty="0" smtClean="0"/>
              <a:t>only </a:t>
            </a:r>
            <a:r>
              <a:rPr lang="en-US" dirty="0"/>
              <a:t>predators are larger sharks and </a:t>
            </a:r>
            <a:r>
              <a:rPr lang="en-US" dirty="0" smtClean="0"/>
              <a:t>man</a:t>
            </a:r>
          </a:p>
          <a:p>
            <a:r>
              <a:rPr lang="en-US" dirty="0" smtClean="0"/>
              <a:t>protect </a:t>
            </a:r>
            <a:r>
              <a:rPr lang="en-US" dirty="0"/>
              <a:t>themselves by speed and by traveling in large </a:t>
            </a:r>
            <a:r>
              <a:rPr lang="en-US" dirty="0" smtClean="0"/>
              <a:t>groups</a:t>
            </a:r>
          </a:p>
          <a:p>
            <a:r>
              <a:rPr lang="en-US" dirty="0" smtClean="0"/>
              <a:t>undoubtedly </a:t>
            </a:r>
            <a:r>
              <a:rPr lang="en-US" dirty="0"/>
              <a:t>caught for food by sports anglers and taken as by-catch in a number of </a:t>
            </a:r>
            <a:r>
              <a:rPr lang="en-US" dirty="0" smtClean="0"/>
              <a:t>areas</a:t>
            </a:r>
          </a:p>
          <a:p>
            <a:r>
              <a:rPr lang="en-US" dirty="0" smtClean="0"/>
              <a:t>particularly </a:t>
            </a:r>
            <a:r>
              <a:rPr lang="en-US" dirty="0"/>
              <a:t>vulnerable to overfishing and to the effects of human development and pollution.</a:t>
            </a:r>
          </a:p>
          <a:p>
            <a:endParaRPr lang="en-US" dirty="0"/>
          </a:p>
        </p:txBody>
      </p:sp>
    </p:spTree>
    <p:extLst>
      <p:ext uri="{BB962C8B-B14F-4D97-AF65-F5344CB8AC3E}">
        <p14:creationId xmlns:p14="http://schemas.microsoft.com/office/powerpoint/2010/main" val="1238248458"/>
      </p:ext>
    </p:extLst>
  </p:cSld>
  <p:clrMapOvr>
    <a:masterClrMapping/>
  </p:clrMapOvr>
  <mc:AlternateContent xmlns:mc="http://schemas.openxmlformats.org/markup-compatibility/2006" xmlns:p14="http://schemas.microsoft.com/office/powerpoint/2010/main">
    <mc:Choice Requires="p14">
      <p:transition spd="slow" p14:dur="3000">
        <p14:ripple/>
        <p:sndAc>
          <p:stSnd>
            <p:snd r:embed="rId3" name="under water sound 01.wav"/>
          </p:stSnd>
        </p:sndAc>
      </p:transition>
    </mc:Choice>
    <mc:Fallback xmlns="">
      <p:transition spd="slow">
        <p:fade/>
        <p:sndAc>
          <p:stSnd>
            <p:snd r:embed="rId5" name="under water sound 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600" y="1447800"/>
            <a:ext cx="7924800" cy="4381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p:txBody>
          <a:bodyPr/>
          <a:lstStyle/>
          <a:p>
            <a:r>
              <a:rPr lang="en-US" dirty="0"/>
              <a:t>Food and Nutrition Source</a:t>
            </a:r>
          </a:p>
        </p:txBody>
      </p:sp>
      <p:sp>
        <p:nvSpPr>
          <p:cNvPr id="3" name="Content Placeholder 2"/>
          <p:cNvSpPr>
            <a:spLocks noGrp="1"/>
          </p:cNvSpPr>
          <p:nvPr>
            <p:ph idx="1"/>
          </p:nvPr>
        </p:nvSpPr>
        <p:spPr/>
        <p:txBody>
          <a:bodyPr>
            <a:normAutofit fontScale="85000" lnSpcReduction="20000"/>
          </a:bodyPr>
          <a:lstStyle/>
          <a:p>
            <a:r>
              <a:rPr lang="en-US" dirty="0" smtClean="0">
                <a:solidFill>
                  <a:srgbClr val="99FF99"/>
                </a:solidFill>
              </a:rPr>
              <a:t>like </a:t>
            </a:r>
            <a:r>
              <a:rPr lang="en-US" dirty="0">
                <a:solidFill>
                  <a:srgbClr val="99FF99"/>
                </a:solidFill>
              </a:rPr>
              <a:t>to feed more to the bottom of the water column than the </a:t>
            </a:r>
            <a:r>
              <a:rPr lang="en-US" dirty="0" smtClean="0">
                <a:solidFill>
                  <a:srgbClr val="99FF99"/>
                </a:solidFill>
              </a:rPr>
              <a:t>top</a:t>
            </a:r>
          </a:p>
          <a:p>
            <a:r>
              <a:rPr lang="en-US" dirty="0" smtClean="0">
                <a:solidFill>
                  <a:srgbClr val="99FF99"/>
                </a:solidFill>
              </a:rPr>
              <a:t>consume </a:t>
            </a:r>
            <a:r>
              <a:rPr lang="en-US" dirty="0">
                <a:solidFill>
                  <a:srgbClr val="99FF99"/>
                </a:solidFill>
              </a:rPr>
              <a:t>cephalopods, squid, </a:t>
            </a:r>
            <a:r>
              <a:rPr lang="en-US" dirty="0" err="1">
                <a:solidFill>
                  <a:srgbClr val="99FF99"/>
                </a:solidFill>
              </a:rPr>
              <a:t>cuttle</a:t>
            </a:r>
            <a:r>
              <a:rPr lang="en-US" dirty="0">
                <a:solidFill>
                  <a:srgbClr val="99FF99"/>
                </a:solidFill>
              </a:rPr>
              <a:t> fish, octopus, bony fishes, </a:t>
            </a:r>
            <a:r>
              <a:rPr lang="en-US" dirty="0" err="1">
                <a:solidFill>
                  <a:srgbClr val="99FF99"/>
                </a:solidFill>
              </a:rPr>
              <a:t>gunards</a:t>
            </a:r>
            <a:r>
              <a:rPr lang="en-US" dirty="0">
                <a:solidFill>
                  <a:srgbClr val="99FF99"/>
                </a:solidFill>
              </a:rPr>
              <a:t>, flat fishes, hakes, cat fishes, jacks, Australian salmon, mullets, sea breams, smelts, tunas, sardines, anchovies, dog fish, sharks, sting rays, skates, electric rays, </a:t>
            </a:r>
            <a:r>
              <a:rPr lang="en-US" dirty="0" smtClean="0">
                <a:solidFill>
                  <a:srgbClr val="99FF99"/>
                </a:solidFill>
              </a:rPr>
              <a:t>sawfish</a:t>
            </a:r>
          </a:p>
          <a:p>
            <a:r>
              <a:rPr lang="en-US" dirty="0" smtClean="0">
                <a:solidFill>
                  <a:srgbClr val="99FF99"/>
                </a:solidFill>
              </a:rPr>
              <a:t>do </a:t>
            </a:r>
            <a:r>
              <a:rPr lang="en-US" dirty="0">
                <a:solidFill>
                  <a:srgbClr val="99FF99"/>
                </a:solidFill>
              </a:rPr>
              <a:t>not eat vegetation and only eat meat or other </a:t>
            </a:r>
            <a:r>
              <a:rPr lang="en-US" dirty="0" smtClean="0">
                <a:solidFill>
                  <a:srgbClr val="99FF99"/>
                </a:solidFill>
              </a:rPr>
              <a:t>animals</a:t>
            </a:r>
          </a:p>
          <a:p>
            <a:r>
              <a:rPr lang="en-US" dirty="0" smtClean="0">
                <a:solidFill>
                  <a:srgbClr val="99FF99"/>
                </a:solidFill>
              </a:rPr>
              <a:t>Small </a:t>
            </a:r>
            <a:r>
              <a:rPr lang="en-US" dirty="0">
                <a:solidFill>
                  <a:srgbClr val="99FF99"/>
                </a:solidFill>
              </a:rPr>
              <a:t>schooling fish are "herded" into a tight ball, whereupon each shark swims through in turn with its mouth open to feed.</a:t>
            </a:r>
          </a:p>
          <a:p>
            <a:endParaRPr lang="en-US" dirty="0"/>
          </a:p>
        </p:txBody>
      </p:sp>
    </p:spTree>
    <p:extLst>
      <p:ext uri="{BB962C8B-B14F-4D97-AF65-F5344CB8AC3E}">
        <p14:creationId xmlns:p14="http://schemas.microsoft.com/office/powerpoint/2010/main" val="3331955690"/>
      </p:ext>
    </p:extLst>
  </p:cSld>
  <p:clrMapOvr>
    <a:masterClrMapping/>
  </p:clrMapOvr>
  <mc:AlternateContent xmlns:mc="http://schemas.openxmlformats.org/markup-compatibility/2006" xmlns:p14="http://schemas.microsoft.com/office/powerpoint/2010/main">
    <mc:Choice Requires="p14">
      <p:transition spd="slow" p14:dur="9000">
        <p14:vortex dir="r"/>
        <p:sndAc>
          <p:stSnd>
            <p:snd r:embed="rId3" name="deep underwater sound MIX 01.wav"/>
          </p:stSnd>
        </p:sndAc>
      </p:transition>
    </mc:Choice>
    <mc:Fallback xmlns="">
      <p:transition spd="slow">
        <p:fade/>
        <p:sndAc>
          <p:stSnd>
            <p:snd r:embed="rId5" name="deep underwater sound MIX 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3858" y="1219200"/>
            <a:ext cx="8229600" cy="5191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p:txBody>
          <a:bodyPr/>
          <a:lstStyle/>
          <a:p>
            <a:r>
              <a:rPr lang="en-US" dirty="0"/>
              <a:t>Reproduction Information</a:t>
            </a:r>
          </a:p>
        </p:txBody>
      </p:sp>
      <p:sp>
        <p:nvSpPr>
          <p:cNvPr id="3" name="Content Placeholder 2"/>
          <p:cNvSpPr>
            <a:spLocks noGrp="1"/>
          </p:cNvSpPr>
          <p:nvPr>
            <p:ph idx="1"/>
          </p:nvPr>
        </p:nvSpPr>
        <p:spPr/>
        <p:txBody>
          <a:bodyPr/>
          <a:lstStyle/>
          <a:p>
            <a:r>
              <a:rPr lang="en-US" dirty="0" smtClean="0">
                <a:solidFill>
                  <a:schemeClr val="accent6"/>
                </a:solidFill>
              </a:rPr>
              <a:t>exceptionally </a:t>
            </a:r>
            <a:r>
              <a:rPr lang="en-US" dirty="0">
                <a:solidFill>
                  <a:schemeClr val="accent6"/>
                </a:solidFill>
              </a:rPr>
              <a:t>slow to </a:t>
            </a:r>
            <a:r>
              <a:rPr lang="en-US" dirty="0" smtClean="0">
                <a:solidFill>
                  <a:schemeClr val="accent6"/>
                </a:solidFill>
              </a:rPr>
              <a:t>reproduce</a:t>
            </a:r>
          </a:p>
          <a:p>
            <a:r>
              <a:rPr lang="en-US" dirty="0">
                <a:solidFill>
                  <a:schemeClr val="accent6"/>
                </a:solidFill>
              </a:rPr>
              <a:t>w</a:t>
            </a:r>
            <a:r>
              <a:rPr lang="en-US" dirty="0" smtClean="0">
                <a:solidFill>
                  <a:schemeClr val="accent6"/>
                </a:solidFill>
              </a:rPr>
              <a:t>hen </a:t>
            </a:r>
            <a:r>
              <a:rPr lang="en-US" dirty="0">
                <a:solidFill>
                  <a:schemeClr val="accent6"/>
                </a:solidFill>
              </a:rPr>
              <a:t>producing offspring, some Copper Sharks lay eggs and some give straight </a:t>
            </a:r>
            <a:r>
              <a:rPr lang="en-US" dirty="0" smtClean="0">
                <a:solidFill>
                  <a:schemeClr val="accent6"/>
                </a:solidFill>
              </a:rPr>
              <a:t>birth</a:t>
            </a:r>
          </a:p>
          <a:p>
            <a:r>
              <a:rPr lang="en-US" dirty="0" smtClean="0">
                <a:solidFill>
                  <a:schemeClr val="accent6"/>
                </a:solidFill>
              </a:rPr>
              <a:t>Up </a:t>
            </a:r>
            <a:r>
              <a:rPr lang="en-US" dirty="0">
                <a:solidFill>
                  <a:schemeClr val="accent6"/>
                </a:solidFill>
              </a:rPr>
              <a:t>to 7-24 pups are produced every other year after a gestation period of about 12 all the way up to 21 months.</a:t>
            </a:r>
          </a:p>
          <a:p>
            <a:endParaRPr lang="en-US" dirty="0">
              <a:solidFill>
                <a:schemeClr val="accent6"/>
              </a:solidFill>
            </a:endParaRPr>
          </a:p>
        </p:txBody>
      </p:sp>
    </p:spTree>
    <p:extLst>
      <p:ext uri="{BB962C8B-B14F-4D97-AF65-F5344CB8AC3E}">
        <p14:creationId xmlns:p14="http://schemas.microsoft.com/office/powerpoint/2010/main" val="1803827324"/>
      </p:ext>
    </p:extLst>
  </p:cSld>
  <p:clrMapOvr>
    <a:masterClrMapping/>
  </p:clrMapOvr>
  <mc:AlternateContent xmlns:mc="http://schemas.openxmlformats.org/markup-compatibility/2006" xmlns:p14="http://schemas.microsoft.com/office/powerpoint/2010/main">
    <mc:Choice Requires="p14">
      <p:transition spd="slow" p14:dur="3000">
        <p14:ripple/>
        <p:sndAc>
          <p:stSnd>
            <p:snd r:embed="rId3" name="under water sound 01.wav"/>
          </p:stSnd>
        </p:sndAc>
      </p:transition>
    </mc:Choice>
    <mc:Fallback xmlns="">
      <p:transition spd="slow">
        <p:fade/>
        <p:sndAc>
          <p:stSnd>
            <p:snd r:embed="rId5" name="under water sound 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4800" y="1371600"/>
            <a:ext cx="8422762" cy="4876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p:txBody>
          <a:bodyPr/>
          <a:lstStyle/>
          <a:p>
            <a:r>
              <a:rPr lang="en-US" dirty="0"/>
              <a:t>Interesting Facts</a:t>
            </a:r>
          </a:p>
        </p:txBody>
      </p:sp>
      <p:sp>
        <p:nvSpPr>
          <p:cNvPr id="3" name="Content Placeholder 2"/>
          <p:cNvSpPr>
            <a:spLocks noGrp="1"/>
          </p:cNvSpPr>
          <p:nvPr>
            <p:ph idx="1"/>
          </p:nvPr>
        </p:nvSpPr>
        <p:spPr>
          <a:xfrm>
            <a:off x="457200" y="1860241"/>
            <a:ext cx="8229600" cy="4114800"/>
          </a:xfrm>
        </p:spPr>
        <p:txBody>
          <a:bodyPr>
            <a:normAutofit fontScale="77500" lnSpcReduction="20000"/>
          </a:bodyPr>
          <a:lstStyle/>
          <a:p>
            <a:r>
              <a:rPr lang="en-US" dirty="0" smtClean="0">
                <a:solidFill>
                  <a:schemeClr val="accent2">
                    <a:lumMod val="20000"/>
                    <a:lumOff val="80000"/>
                  </a:schemeClr>
                </a:solidFill>
              </a:rPr>
              <a:t>the </a:t>
            </a:r>
            <a:r>
              <a:rPr lang="en-US" dirty="0">
                <a:solidFill>
                  <a:schemeClr val="accent2">
                    <a:lumMod val="20000"/>
                    <a:lumOff val="80000"/>
                  </a:schemeClr>
                </a:solidFill>
              </a:rPr>
              <a:t>slowest growing </a:t>
            </a:r>
            <a:r>
              <a:rPr lang="en-US" dirty="0" smtClean="0">
                <a:solidFill>
                  <a:schemeClr val="accent2">
                    <a:lumMod val="20000"/>
                    <a:lumOff val="80000"/>
                  </a:schemeClr>
                </a:solidFill>
              </a:rPr>
              <a:t>shark</a:t>
            </a:r>
          </a:p>
          <a:p>
            <a:r>
              <a:rPr lang="en-US" dirty="0" smtClean="0">
                <a:solidFill>
                  <a:schemeClr val="accent2">
                    <a:lumMod val="20000"/>
                    <a:lumOff val="80000"/>
                  </a:schemeClr>
                </a:solidFill>
              </a:rPr>
              <a:t>regarding </a:t>
            </a:r>
            <a:r>
              <a:rPr lang="en-US" dirty="0">
                <a:solidFill>
                  <a:schemeClr val="accent2">
                    <a:lumMod val="20000"/>
                    <a:lumOff val="80000"/>
                  </a:schemeClr>
                </a:solidFill>
              </a:rPr>
              <a:t>extinction, it is listed as “Near Threatened</a:t>
            </a:r>
            <a:r>
              <a:rPr lang="en-US" dirty="0" smtClean="0">
                <a:solidFill>
                  <a:schemeClr val="accent2">
                    <a:lumMod val="20000"/>
                    <a:lumOff val="80000"/>
                  </a:schemeClr>
                </a:solidFill>
              </a:rPr>
              <a:t>.”</a:t>
            </a:r>
          </a:p>
          <a:p>
            <a:r>
              <a:rPr lang="en-US" dirty="0" smtClean="0">
                <a:solidFill>
                  <a:schemeClr val="accent2">
                    <a:lumMod val="20000"/>
                    <a:lumOff val="80000"/>
                  </a:schemeClr>
                </a:solidFill>
              </a:rPr>
              <a:t>its </a:t>
            </a:r>
            <a:r>
              <a:rPr lang="en-US" dirty="0">
                <a:solidFill>
                  <a:schemeClr val="accent2">
                    <a:lumMod val="20000"/>
                    <a:lumOff val="80000"/>
                  </a:schemeClr>
                </a:solidFill>
              </a:rPr>
              <a:t>common name ‘whaler’ arose in the nineteenth century, due to their habit of congregating around the carcasses of harpooned whales hanging along the side of whaling </a:t>
            </a:r>
            <a:r>
              <a:rPr lang="en-US" dirty="0" smtClean="0">
                <a:solidFill>
                  <a:schemeClr val="accent2">
                    <a:lumMod val="20000"/>
                    <a:lumOff val="80000"/>
                  </a:schemeClr>
                </a:solidFill>
              </a:rPr>
              <a:t>boats</a:t>
            </a:r>
          </a:p>
          <a:p>
            <a:r>
              <a:rPr lang="en-US" dirty="0" smtClean="0">
                <a:solidFill>
                  <a:schemeClr val="accent2">
                    <a:lumMod val="20000"/>
                    <a:lumOff val="80000"/>
                  </a:schemeClr>
                </a:solidFill>
              </a:rPr>
              <a:t>not </a:t>
            </a:r>
            <a:r>
              <a:rPr lang="en-US" dirty="0">
                <a:solidFill>
                  <a:schemeClr val="accent2">
                    <a:lumMod val="20000"/>
                    <a:lumOff val="80000"/>
                  </a:schemeClr>
                </a:solidFill>
              </a:rPr>
              <a:t>noted as being especially dangerous to humans, the copper shark has been responsible for a number of non-fatal attacks, particularly on spear fishers and </a:t>
            </a:r>
            <a:r>
              <a:rPr lang="en-US" dirty="0" smtClean="0">
                <a:solidFill>
                  <a:schemeClr val="accent2">
                    <a:lumMod val="20000"/>
                    <a:lumOff val="80000"/>
                  </a:schemeClr>
                </a:solidFill>
              </a:rPr>
              <a:t>bathers</a:t>
            </a:r>
          </a:p>
          <a:p>
            <a:r>
              <a:rPr lang="en-US" dirty="0" smtClean="0">
                <a:solidFill>
                  <a:schemeClr val="accent2">
                    <a:lumMod val="20000"/>
                    <a:lumOff val="80000"/>
                  </a:schemeClr>
                </a:solidFill>
              </a:rPr>
              <a:t>Copper </a:t>
            </a:r>
            <a:r>
              <a:rPr lang="en-US" dirty="0">
                <a:solidFill>
                  <a:schemeClr val="accent2">
                    <a:lumMod val="20000"/>
                    <a:lumOff val="80000"/>
                  </a:schemeClr>
                </a:solidFill>
              </a:rPr>
              <a:t>Sharks, as are all sharks, are known to have oil in their liver to help them float and not sink even though they’re boneless.</a:t>
            </a:r>
          </a:p>
          <a:p>
            <a:endParaRPr lang="en-US" dirty="0"/>
          </a:p>
        </p:txBody>
      </p:sp>
    </p:spTree>
    <p:extLst>
      <p:ext uri="{BB962C8B-B14F-4D97-AF65-F5344CB8AC3E}">
        <p14:creationId xmlns:p14="http://schemas.microsoft.com/office/powerpoint/2010/main" val="1270593846"/>
      </p:ext>
    </p:extLst>
  </p:cSld>
  <p:clrMapOvr>
    <a:masterClrMapping/>
  </p:clrMapOvr>
  <mc:AlternateContent xmlns:mc="http://schemas.openxmlformats.org/markup-compatibility/2006" xmlns:p14="http://schemas.microsoft.com/office/powerpoint/2010/main">
    <mc:Choice Requires="p14">
      <p:transition spd="slow" p14:dur="9000">
        <p14:vortex dir="r"/>
        <p:sndAc>
          <p:stSnd>
            <p:snd r:embed="rId3" name="deep underwater sound MIX 01.wav"/>
          </p:stSnd>
        </p:sndAc>
      </p:transition>
    </mc:Choice>
    <mc:Fallback xmlns="">
      <p:transition spd="slow">
        <p:fade/>
        <p:sndAc>
          <p:stSnd>
            <p:snd r:embed="rId5" name="deep underwater sound MIX 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3400" y="1208842"/>
            <a:ext cx="7467600" cy="54895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p:txBody>
          <a:bodyPr/>
          <a:lstStyle/>
          <a:p>
            <a:r>
              <a:rPr lang="en-US" dirty="0"/>
              <a:t>Conclusion</a:t>
            </a:r>
          </a:p>
        </p:txBody>
      </p:sp>
      <p:sp>
        <p:nvSpPr>
          <p:cNvPr id="3" name="Content Placeholder 2"/>
          <p:cNvSpPr>
            <a:spLocks noGrp="1"/>
          </p:cNvSpPr>
          <p:nvPr>
            <p:ph idx="1"/>
          </p:nvPr>
        </p:nvSpPr>
        <p:spPr>
          <a:xfrm>
            <a:off x="533400" y="1600200"/>
            <a:ext cx="7467600" cy="4525963"/>
          </a:xfrm>
        </p:spPr>
        <p:txBody>
          <a:bodyPr/>
          <a:lstStyle/>
          <a:p>
            <a:r>
              <a:rPr lang="en-US" dirty="0">
                <a:solidFill>
                  <a:srgbClr val="00B050"/>
                </a:solidFill>
              </a:rPr>
              <a:t>In conclusion, the Copper Shark is a smart animal that thrives and lives in a hostile environment.  There are many stories on Copper Sharks, some are true and some aren’t.  Hopefully people will learn that pollution doesn’t help and the Copper Shark will improve from the Red List Category of “Near Threatened” to “Least Concern.”</a:t>
            </a:r>
          </a:p>
          <a:p>
            <a:endParaRPr lang="en-US" dirty="0">
              <a:solidFill>
                <a:schemeClr val="accent1">
                  <a:lumMod val="75000"/>
                </a:schemeClr>
              </a:solidFill>
            </a:endParaRPr>
          </a:p>
        </p:txBody>
      </p:sp>
    </p:spTree>
    <p:extLst>
      <p:ext uri="{BB962C8B-B14F-4D97-AF65-F5344CB8AC3E}">
        <p14:creationId xmlns:p14="http://schemas.microsoft.com/office/powerpoint/2010/main" val="495827234"/>
      </p:ext>
    </p:extLst>
  </p:cSld>
  <p:clrMapOvr>
    <a:masterClrMapping/>
  </p:clrMapOvr>
  <mc:AlternateContent xmlns:mc="http://schemas.openxmlformats.org/markup-compatibility/2006" xmlns:p14="http://schemas.microsoft.com/office/powerpoint/2010/main">
    <mc:Choice Requires="p14">
      <p:transition spd="slow" p14:dur="3000">
        <p14:ripple/>
        <p:sndAc>
          <p:stSnd>
            <p:snd r:embed="rId3" name="under water sound 01.wav"/>
          </p:stSnd>
        </p:sndAc>
      </p:transition>
    </mc:Choice>
    <mc:Fallback xmlns="">
      <p:transition spd="slow">
        <p:fade/>
        <p:sndAc>
          <p:stSnd>
            <p:snd r:embed="rId5" name="under water sound 0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150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2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spTree>
    <p:extLst>
      <p:ext uri="{BB962C8B-B14F-4D97-AF65-F5344CB8AC3E}">
        <p14:creationId xmlns:p14="http://schemas.microsoft.com/office/powerpoint/2010/main" val="2110562080"/>
      </p:ext>
    </p:extLst>
  </p:cSld>
  <p:clrMapOvr>
    <a:masterClrMapping/>
  </p:clrMapOvr>
  <mc:AlternateContent xmlns:mc="http://schemas.openxmlformats.org/markup-compatibility/2006">
    <mc:Choice xmlns:p14="http://schemas.microsoft.com/office/powerpoint/2010/main" Requires="p14">
      <p:transition spd="slow" p14:dur="3000">
        <p14:ripple/>
        <p:sndAc>
          <p:stSnd>
            <p:snd r:embed="rId3" name="APPLAUSE_extended.wav"/>
          </p:stSnd>
        </p:sndAc>
      </p:transition>
    </mc:Choice>
    <mc:Fallback>
      <p:transition spd="slow">
        <p:fade/>
        <p:sndAc>
          <p:stSnd>
            <p:snd r:embed="rId3" name="APPLAUSE_extended.wav"/>
          </p:stSnd>
        </p:sndAc>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462</TotalTime>
  <Words>532</Words>
  <Application>Microsoft Office PowerPoint</Application>
  <PresentationFormat>On-screen Show (4:3)</PresentationFormat>
  <Paragraphs>46</Paragraphs>
  <Slides>9</Slides>
  <Notes>9</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Office Theme</vt:lpstr>
      <vt:lpstr>The Copper Shark</vt:lpstr>
      <vt:lpstr>Physical Description</vt:lpstr>
      <vt:lpstr>Habitat</vt:lpstr>
      <vt:lpstr>Predators</vt:lpstr>
      <vt:lpstr>Food and Nutrition Source</vt:lpstr>
      <vt:lpstr>Reproduction Information</vt:lpstr>
      <vt:lpstr>Interesting Facts</vt:lpstr>
      <vt:lpstr>Conclusion</vt:lpstr>
      <vt:lpstr>PowerPoint Presentation</vt:lpstr>
    </vt:vector>
  </TitlesOfParts>
  <Company>Chwalik Music Studio</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Chet A. Chwalik</dc:creator>
  <cp:lastModifiedBy>Chet A. Chwalik</cp:lastModifiedBy>
  <cp:revision>45</cp:revision>
  <dcterms:created xsi:type="dcterms:W3CDTF">2010-12-13T17:13:34Z</dcterms:created>
  <dcterms:modified xsi:type="dcterms:W3CDTF">2010-12-15T15:48:54Z</dcterms:modified>
</cp:coreProperties>
</file>